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0"/>
  </p:notesMasterIdLst>
  <p:sldIdLst>
    <p:sldId id="256" r:id="rId2"/>
    <p:sldId id="286" r:id="rId3"/>
    <p:sldId id="260" r:id="rId4"/>
    <p:sldId id="273" r:id="rId5"/>
    <p:sldId id="287" r:id="rId6"/>
    <p:sldId id="272" r:id="rId7"/>
    <p:sldId id="271" r:id="rId8"/>
    <p:sldId id="288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brooks" initials="tracib" lastIdx="1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108" y="-2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A7FC92-CAA8-40EB-8AE4-421D5A1E6D0C}" type="datetimeFigureOut">
              <a:rPr lang="en-US" smtClean="0"/>
              <a:pPr/>
              <a:t>9/12/2013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1127B3-4A1D-4284-B60F-B7A5453F955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086297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1127B3-4A1D-4284-B60F-B7A5453F9551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A9E3F06-AA64-4B7D-BEAF-AC5B264B725B}" type="datetimeFigureOut">
              <a:rPr lang="en-US" smtClean="0"/>
              <a:pPr/>
              <a:t>9/12/2013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BEFFF8A-6138-4788-88DF-7F8EC77E6F9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A9E3F06-AA64-4B7D-BEAF-AC5B264B725B}" type="datetimeFigureOut">
              <a:rPr lang="en-US" smtClean="0"/>
              <a:pPr/>
              <a:t>9/12/2013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BEFFF8A-6138-4788-88DF-7F8EC77E6F9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A9E3F06-AA64-4B7D-BEAF-AC5B264B725B}" type="datetimeFigureOut">
              <a:rPr lang="en-US" smtClean="0"/>
              <a:pPr/>
              <a:t>9/12/2013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BEFFF8A-6138-4788-88DF-7F8EC77E6F9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A9E3F06-AA64-4B7D-BEAF-AC5B264B725B}" type="datetimeFigureOut">
              <a:rPr lang="en-US" smtClean="0"/>
              <a:pPr/>
              <a:t>9/12/2013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BEFFF8A-6138-4788-88DF-7F8EC77E6F9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A9E3F06-AA64-4B7D-BEAF-AC5B264B725B}" type="datetimeFigureOut">
              <a:rPr lang="en-US" smtClean="0"/>
              <a:pPr/>
              <a:t>9/12/2013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BEFFF8A-6138-4788-88DF-7F8EC77E6F9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A9E3F06-AA64-4B7D-BEAF-AC5B264B725B}" type="datetimeFigureOut">
              <a:rPr lang="en-US" smtClean="0"/>
              <a:pPr/>
              <a:t>9/12/2013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BEFFF8A-6138-4788-88DF-7F8EC77E6F9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A9E3F06-AA64-4B7D-BEAF-AC5B264B725B}" type="datetimeFigureOut">
              <a:rPr lang="en-US" smtClean="0"/>
              <a:pPr/>
              <a:t>9/12/2013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BEFFF8A-6138-4788-88DF-7F8EC77E6F9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A9E3F06-AA64-4B7D-BEAF-AC5B264B725B}" type="datetimeFigureOut">
              <a:rPr lang="en-US" smtClean="0"/>
              <a:pPr/>
              <a:t>9/12/2013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BEFFF8A-6138-4788-88DF-7F8EC77E6F9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A9E3F06-AA64-4B7D-BEAF-AC5B264B725B}" type="datetimeFigureOut">
              <a:rPr lang="en-US" smtClean="0"/>
              <a:pPr/>
              <a:t>9/12/2013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BEFFF8A-6138-4788-88DF-7F8EC77E6F9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A9E3F06-AA64-4B7D-BEAF-AC5B264B725B}" type="datetimeFigureOut">
              <a:rPr lang="en-US" smtClean="0"/>
              <a:pPr/>
              <a:t>9/12/2013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BEFFF8A-6138-4788-88DF-7F8EC77E6F9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Straight Connector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grpSp>
        <p:nvGrpSpPr>
          <p:cNvPr id="14" name="Group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Straight Connector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Straight Connector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0A9E3F06-AA64-4B7D-BEAF-AC5B264B725B}" type="datetimeFigureOut">
              <a:rPr lang="en-US" smtClean="0"/>
              <a:pPr/>
              <a:t>9/12/2013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ABEFFF8A-6138-4788-88DF-7F8EC77E6F9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0A9E3F06-AA64-4B7D-BEAF-AC5B264B725B}" type="datetimeFigureOut">
              <a:rPr lang="en-US" smtClean="0"/>
              <a:pPr/>
              <a:t>9/12/2013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ABEFFF8A-6138-4788-88DF-7F8EC77E6F9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Benefits Update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Upcoming VRS Changes</a:t>
            </a:r>
          </a:p>
          <a:p>
            <a:r>
              <a:rPr lang="en-US" dirty="0" smtClean="0"/>
              <a:t>Implications for Leave/Disability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70007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 smtClean="0"/>
              <a:t>VRS Update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>
                <a:solidFill>
                  <a:srgbClr val="FF0000"/>
                </a:solidFill>
              </a:rPr>
              <a:t>BIG </a:t>
            </a:r>
            <a:r>
              <a:rPr lang="en-US" sz="2800" dirty="0" smtClean="0">
                <a:solidFill>
                  <a:srgbClr val="FF0000"/>
                </a:solidFill>
              </a:rPr>
              <a:t>changes coming to VRS January 2014 for NEW HIRES and CHOICE for current  VRS employees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3200400"/>
            <a:ext cx="7772400" cy="3155160"/>
          </a:xfrm>
        </p:spPr>
        <p:txBody>
          <a:bodyPr/>
          <a:lstStyle/>
          <a:p>
            <a:r>
              <a:rPr lang="en-US" dirty="0" smtClean="0"/>
              <a:t>Long-term solvency</a:t>
            </a:r>
          </a:p>
          <a:p>
            <a:r>
              <a:rPr lang="en-US" dirty="0" smtClean="0"/>
              <a:t>Changing workforce</a:t>
            </a:r>
          </a:p>
          <a:p>
            <a:pPr lvl="1"/>
            <a:r>
              <a:rPr lang="en-US" dirty="0" smtClean="0"/>
              <a:t>Portability</a:t>
            </a:r>
          </a:p>
          <a:p>
            <a:pPr lvl="1"/>
            <a:r>
              <a:rPr lang="en-US" dirty="0" smtClean="0"/>
              <a:t>Incentives for saving</a:t>
            </a:r>
          </a:p>
          <a:p>
            <a:pPr lvl="1"/>
            <a:r>
              <a:rPr lang="en-US" dirty="0" smtClean="0"/>
              <a:t>Individual responsibility</a:t>
            </a:r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1"/>
            <a:ext cx="77724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VRS Update</a:t>
            </a:r>
            <a:br>
              <a:rPr lang="en-US" dirty="0" smtClean="0"/>
            </a:b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3040" y="1600200"/>
            <a:ext cx="6196405" cy="4267199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en-US" dirty="0" smtClean="0"/>
              <a:t>New </a:t>
            </a:r>
            <a:r>
              <a:rPr lang="en-US" dirty="0" smtClean="0"/>
              <a:t>retirement “hybrid” </a:t>
            </a:r>
            <a:r>
              <a:rPr lang="en-US" dirty="0" smtClean="0"/>
              <a:t>system (Defined Benefit/Defined Contribution combo) will be implemented for *new* VRS members hired on/after 1/1/14</a:t>
            </a:r>
            <a:r>
              <a:rPr lang="en-US" dirty="0" smtClean="0"/>
              <a:t>.</a:t>
            </a:r>
            <a:endParaRPr lang="en-US" dirty="0" smtClean="0"/>
          </a:p>
          <a:p>
            <a:pPr lvl="0"/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Current VRS employees can opt-in during special enrollment </a:t>
            </a:r>
            <a:r>
              <a:rPr lang="en-US" dirty="0" smtClean="0">
                <a:solidFill>
                  <a:srgbClr val="FF0000"/>
                </a:solidFill>
              </a:rPr>
              <a:t>period</a:t>
            </a:r>
          </a:p>
          <a:p>
            <a:pPr lvl="0"/>
            <a:r>
              <a:rPr lang="en-US" dirty="0" smtClean="0"/>
              <a:t> No disability retirement benefits under this system; instead, Virginia Local Disability </a:t>
            </a:r>
            <a:r>
              <a:rPr lang="en-US" dirty="0" smtClean="0"/>
              <a:t>plan (VLDP) -employer </a:t>
            </a:r>
            <a:r>
              <a:rPr lang="en-US" dirty="0" smtClean="0"/>
              <a:t>paid Short and Long term disability benefits will be implemented</a:t>
            </a:r>
            <a:endParaRPr lang="en-US" dirty="0" smtClean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60135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39818"/>
          </a:xfrm>
        </p:spPr>
        <p:txBody>
          <a:bodyPr>
            <a:normAutofit/>
          </a:bodyPr>
          <a:lstStyle/>
          <a:p>
            <a:r>
              <a:rPr lang="en-US" sz="4000" dirty="0" smtClean="0"/>
              <a:t>VRS Update-RETIREMENT</a:t>
            </a:r>
            <a:r>
              <a:rPr lang="en-US" sz="2400" dirty="0" smtClean="0"/>
              <a:t/>
            </a:r>
            <a:br>
              <a:rPr lang="en-US" sz="2400" dirty="0" smtClean="0"/>
            </a:b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1905000"/>
            <a:ext cx="6196405" cy="39624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b="1" dirty="0" smtClean="0"/>
              <a:t>What does this mean for employers?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No choice for employers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Different VRS Plans 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/>
              <a:t>Plan 1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/>
              <a:t>Plan 2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/>
              <a:t>Hazardous Duty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>
                <a:solidFill>
                  <a:srgbClr val="FF0000"/>
                </a:solidFill>
              </a:rPr>
              <a:t>Hybrid</a:t>
            </a:r>
          </a:p>
          <a:p>
            <a:pPr lvl="1">
              <a:buFont typeface="Wingdings" pitchFamily="2" charset="2"/>
              <a:buChar char="Ø"/>
            </a:pPr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VRS Hybrid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3040" y="1295400"/>
            <a:ext cx="6196405" cy="464820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endParaRPr lang="en-US" dirty="0" smtClean="0"/>
          </a:p>
          <a:p>
            <a:r>
              <a:rPr lang="en-US" dirty="0" smtClean="0"/>
              <a:t>Two components:</a:t>
            </a:r>
          </a:p>
          <a:p>
            <a:pPr lvl="1"/>
            <a:r>
              <a:rPr lang="en-US" dirty="0" smtClean="0"/>
              <a:t>Defined Benefit-Formula</a:t>
            </a:r>
          </a:p>
          <a:p>
            <a:pPr lvl="1"/>
            <a:r>
              <a:rPr lang="en-US" dirty="0" smtClean="0"/>
              <a:t>Defined Contribution-Investments </a:t>
            </a:r>
          </a:p>
          <a:p>
            <a:r>
              <a:rPr lang="en-US" dirty="0" smtClean="0"/>
              <a:t>Employee Contribution</a:t>
            </a:r>
          </a:p>
          <a:p>
            <a:pPr lvl="1"/>
            <a:r>
              <a:rPr lang="en-US" dirty="0" smtClean="0"/>
              <a:t>4% to Defined Benefit </a:t>
            </a:r>
          </a:p>
          <a:p>
            <a:pPr lvl="1"/>
            <a:r>
              <a:rPr lang="en-US" dirty="0" smtClean="0"/>
              <a:t>Mandatory 1% to Defined Contribution</a:t>
            </a:r>
          </a:p>
          <a:p>
            <a:pPr lvl="1"/>
            <a:r>
              <a:rPr lang="en-US" dirty="0" smtClean="0"/>
              <a:t>Voluntary-Up to 4</a:t>
            </a:r>
            <a:r>
              <a:rPr lang="en-US" dirty="0" smtClean="0"/>
              <a:t>% additional contribution to the Defined Contribution </a:t>
            </a:r>
            <a:endParaRPr lang="en-US" dirty="0" smtClean="0"/>
          </a:p>
          <a:p>
            <a:r>
              <a:rPr lang="en-US" dirty="0" smtClean="0"/>
              <a:t>Employer Contribution</a:t>
            </a:r>
          </a:p>
          <a:p>
            <a:pPr lvl="1"/>
            <a:r>
              <a:rPr lang="en-US" dirty="0" smtClean="0"/>
              <a:t>Actuarially determined</a:t>
            </a:r>
          </a:p>
          <a:p>
            <a:pPr lvl="1"/>
            <a:r>
              <a:rPr lang="en-US" dirty="0" smtClean="0"/>
              <a:t>Required matching </a:t>
            </a:r>
            <a:r>
              <a:rPr lang="en-US" dirty="0" smtClean="0"/>
              <a:t>contribution (maximum 3.5%)</a:t>
            </a:r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VRS Update-RETIREMENT</a:t>
            </a:r>
            <a:br>
              <a:rPr lang="en-US" dirty="0" smtClean="0"/>
            </a:br>
            <a:endParaRPr lang="en-US" sz="20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What does this mean for employees?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sz="2000" dirty="0" smtClean="0"/>
              <a:t>Current VRS employees can opt-in during special enrollment period</a:t>
            </a:r>
          </a:p>
          <a:p>
            <a:pPr>
              <a:buNone/>
            </a:pPr>
            <a:r>
              <a:rPr lang="en-US" sz="2000" dirty="0" smtClean="0"/>
              <a:t>			</a:t>
            </a:r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r>
              <a:rPr lang="en-US" sz="2000" dirty="0" smtClean="0"/>
              <a:t>				</a:t>
            </a:r>
            <a:r>
              <a:rPr lang="en-US" sz="3600" dirty="0" smtClean="0"/>
              <a:t>COMMUNICATION </a:t>
            </a:r>
            <a:endParaRPr lang="en-US" sz="3600" dirty="0" smtClean="0"/>
          </a:p>
          <a:p>
            <a:pPr lvl="5">
              <a:buNone/>
            </a:pPr>
            <a:r>
              <a:rPr lang="en-US" sz="3200" dirty="0" smtClean="0"/>
              <a:t>			January- April</a:t>
            </a:r>
            <a:endParaRPr lang="en-US" sz="3200" dirty="0"/>
          </a:p>
        </p:txBody>
      </p:sp>
      <p:sp>
        <p:nvSpPr>
          <p:cNvPr id="5" name="Right Arrow 4"/>
          <p:cNvSpPr/>
          <p:nvPr/>
        </p:nvSpPr>
        <p:spPr>
          <a:xfrm>
            <a:off x="1752600" y="365760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VRS </a:t>
            </a:r>
            <a:r>
              <a:rPr lang="en-US" sz="4000" dirty="0" smtClean="0"/>
              <a:t>Update-Leave/Disability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3040" y="2119256"/>
            <a:ext cx="6196405" cy="3900543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en-US" dirty="0" smtClean="0"/>
              <a:t>If we do not join in </a:t>
            </a:r>
            <a:r>
              <a:rPr lang="en-US" dirty="0" smtClean="0"/>
              <a:t>with the disability component (VLDP) of the Hybrid plan, we </a:t>
            </a:r>
            <a:r>
              <a:rPr lang="en-US" dirty="0" smtClean="0"/>
              <a:t>must provide equivalent coverage to our Hybrid Plan members.</a:t>
            </a:r>
          </a:p>
          <a:p>
            <a:r>
              <a:rPr lang="en-US" dirty="0" smtClean="0"/>
              <a:t>The plan must provide employer paid income protection if an employee can not work because of an illness, injury or other disability condition.  </a:t>
            </a:r>
          </a:p>
          <a:p>
            <a:pPr lvl="1"/>
            <a:r>
              <a:rPr lang="en-US" sz="2400" dirty="0" smtClean="0"/>
              <a:t>Must include both short-term and long-term disability coverage meeting or exceeding the standards established in the Code of Virginia .</a:t>
            </a:r>
          </a:p>
          <a:p>
            <a:pPr lvl="0"/>
            <a:endParaRPr lang="en-US" dirty="0" smtClean="0"/>
          </a:p>
          <a:p>
            <a:pPr lvl="3">
              <a:buNone/>
            </a:pPr>
            <a:r>
              <a:rPr lang="en-US" dirty="0" smtClean="0"/>
              <a:t>	</a:t>
            </a:r>
          </a:p>
          <a:p>
            <a:pPr lvl="3">
              <a:buNone/>
            </a:pPr>
            <a:r>
              <a:rPr lang="en-US" dirty="0" smtClean="0"/>
              <a:t> </a:t>
            </a:r>
            <a:endParaRPr lang="en-US" sz="2100" i="1" dirty="0" smtClean="0"/>
          </a:p>
          <a:p>
            <a:pPr lvl="0"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VRS Update-Leave/Disability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VLDP-opting in or out is a irrevocable decision that </a:t>
            </a:r>
            <a:r>
              <a:rPr lang="en-US" b="1" dirty="0" smtClean="0"/>
              <a:t>must</a:t>
            </a:r>
            <a:r>
              <a:rPr lang="en-US" dirty="0" smtClean="0"/>
              <a:t> be made by November 1</a:t>
            </a:r>
          </a:p>
          <a:p>
            <a:r>
              <a:rPr lang="en-US" dirty="0" smtClean="0"/>
              <a:t>Recommendation will be made to School Board and BOS on October 10</a:t>
            </a:r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791</TotalTime>
  <Words>268</Words>
  <Application>Microsoft Office PowerPoint</Application>
  <PresentationFormat>On-screen Show (4:3)</PresentationFormat>
  <Paragraphs>52</Paragraphs>
  <Slides>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Metro</vt:lpstr>
      <vt:lpstr>Benefits Update</vt:lpstr>
      <vt:lpstr>VRS Update  BIG changes coming to VRS January 2014 for NEW HIRES and CHOICE for current  VRS employees</vt:lpstr>
      <vt:lpstr>VRS Update </vt:lpstr>
      <vt:lpstr>VRS Update-RETIREMENT </vt:lpstr>
      <vt:lpstr>VRS Hybrid</vt:lpstr>
      <vt:lpstr>VRS Update-RETIREMENT </vt:lpstr>
      <vt:lpstr>VRS Update-Leave/Disability</vt:lpstr>
      <vt:lpstr>VRS Update-Leave/Disability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From Human Resources</dc:title>
  <dc:creator>Clare Keiser</dc:creator>
  <cp:lastModifiedBy>lgerome</cp:lastModifiedBy>
  <cp:revision>28</cp:revision>
  <dcterms:created xsi:type="dcterms:W3CDTF">2013-07-31T09:09:57Z</dcterms:created>
  <dcterms:modified xsi:type="dcterms:W3CDTF">2013-09-12T17:36:03Z</dcterms:modified>
</cp:coreProperties>
</file>